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1" r:id="rId4"/>
  </p:sldMasterIdLst>
  <p:notesMasterIdLst>
    <p:notesMasterId r:id="rId22"/>
  </p:notesMasterIdLst>
  <p:sldIdLst>
    <p:sldId id="322" r:id="rId5"/>
    <p:sldId id="318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3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>
        <p:scale>
          <a:sx n="88" d="100"/>
          <a:sy n="88" d="100"/>
        </p:scale>
        <p:origin x="8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06-09-2020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012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5688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234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336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869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5613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098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8744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099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2614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838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494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7516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1238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18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67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6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9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8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2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  <p:sldLayoutId id="2147484303" r:id="rId12"/>
    <p:sldLayoutId id="2147484304" r:id="rId13"/>
    <p:sldLayoutId id="2147484305" r:id="rId14"/>
    <p:sldLayoutId id="2147484306" r:id="rId15"/>
    <p:sldLayoutId id="2147484307" r:id="rId16"/>
    <p:sldLayoutId id="214748430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86115" y="900113"/>
            <a:ext cx="8098971" cy="1425575"/>
          </a:xfrm>
        </p:spPr>
        <p:txBody>
          <a:bodyPr>
            <a:normAutofit/>
          </a:bodyPr>
          <a:lstStyle/>
          <a:p>
            <a:r>
              <a:rPr lang="en-IN" dirty="0"/>
              <a:t>	</a:t>
            </a:r>
            <a:r>
              <a:rPr lang="en-IN" sz="4800" dirty="0">
                <a:solidFill>
                  <a:srgbClr val="FFC000"/>
                </a:solidFill>
                <a:latin typeface="Arial Black" panose="020B0A04020102020204" pitchFamily="34" charset="0"/>
              </a:rPr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12800" y="3602038"/>
            <a:ext cx="9165771" cy="15716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4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FRESH AND FROZEN SILVER PPMFRET 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9218" name="Picture 2" descr="Image result for SILVER POMFRET">
            <a:extLst>
              <a:ext uri="{FF2B5EF4-FFF2-40B4-BE49-F238E27FC236}">
                <a16:creationId xmlns:a16="http://schemas.microsoft.com/office/drawing/2014/main" id="{1F061513-6A4A-4B49-906C-032CF65D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3" y="3788229"/>
            <a:ext cx="3679371" cy="294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mage result for SILVER POMFRET">
            <a:extLst>
              <a:ext uri="{FF2B5EF4-FFF2-40B4-BE49-F238E27FC236}">
                <a16:creationId xmlns:a16="http://schemas.microsoft.com/office/drawing/2014/main" id="{AC7263EC-77FA-4C94-B2A6-05ED2CB44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9" y="3788229"/>
            <a:ext cx="3181576" cy="282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Image result for Silver Pomfret Fish">
            <a:extLst>
              <a:ext uri="{FF2B5EF4-FFF2-40B4-BE49-F238E27FC236}">
                <a16:creationId xmlns:a16="http://schemas.microsoft.com/office/drawing/2014/main" id="{FB17828D-D42E-46FD-9681-324F1BD4E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71" y="3860800"/>
            <a:ext cx="4303486" cy="27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261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FUR OF DOMESTIC ANIMAL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10242" name="Picture 2" descr="Seasonal Breeding in Sheep">
            <a:extLst>
              <a:ext uri="{FF2B5EF4-FFF2-40B4-BE49-F238E27FC236}">
                <a16:creationId xmlns:a16="http://schemas.microsoft.com/office/drawing/2014/main" id="{38257AC5-8D0B-4385-BC37-26DC8090A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543" y="3686629"/>
            <a:ext cx="4209143" cy="292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6 Domestic Animals and Their Wild Ancestors | Britannica">
            <a:extLst>
              <a:ext uri="{FF2B5EF4-FFF2-40B4-BE49-F238E27FC236}">
                <a16:creationId xmlns:a16="http://schemas.microsoft.com/office/drawing/2014/main" id="{2A9A2175-D692-43F6-9294-83D8DCDF7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171" y="3664856"/>
            <a:ext cx="4049486" cy="288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Domestic Animal Brown Fur Close-up Pattern. Texture Of Animal.. Stock  Photo, Picture And Royalty Free Image. Image 79022230.">
            <a:extLst>
              <a:ext uri="{FF2B5EF4-FFF2-40B4-BE49-F238E27FC236}">
                <a16:creationId xmlns:a16="http://schemas.microsoft.com/office/drawing/2014/main" id="{11685F5D-CF9C-49B4-963D-E8ADCEF56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" y="3744686"/>
            <a:ext cx="3185887" cy="280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66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FODDER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11266" name="Picture 2" descr="Fodder - Urdu translation and meaning - The Urdu Dictionary">
            <a:extLst>
              <a:ext uri="{FF2B5EF4-FFF2-40B4-BE49-F238E27FC236}">
                <a16:creationId xmlns:a16="http://schemas.microsoft.com/office/drawing/2014/main" id="{62B770ED-DFE7-402D-8CD4-8974B2509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43" y="3084286"/>
            <a:ext cx="3512457" cy="370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The value of instant green feed as livestock fodder | Farmer's Weekly">
            <a:extLst>
              <a:ext uri="{FF2B5EF4-FFF2-40B4-BE49-F238E27FC236}">
                <a16:creationId xmlns:a16="http://schemas.microsoft.com/office/drawing/2014/main" id="{49A545A8-0544-4227-92CC-AF92B257F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314" y="3135087"/>
            <a:ext cx="3649436" cy="341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FODDER CROPS IN A NUTSHELL - Hydroponics Gardening Simplified">
            <a:extLst>
              <a:ext uri="{FF2B5EF4-FFF2-40B4-BE49-F238E27FC236}">
                <a16:creationId xmlns:a16="http://schemas.microsoft.com/office/drawing/2014/main" id="{EF0489DC-3196-4986-B160-CB666E9E3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971" y="3178630"/>
            <a:ext cx="4252685" cy="351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209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5" y="373423"/>
            <a:ext cx="6016171" cy="148440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The canalised items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B3577E-CDCE-4858-92DD-67B79C13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029" y="3229428"/>
            <a:ext cx="9661297" cy="157480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C000"/>
                </a:solidFill>
                <a:latin typeface="Arial Black" panose="020B0A04020102020204" pitchFamily="34" charset="0"/>
              </a:rPr>
              <a:t>THESE ARE THE ITEMS TO BE EXPORTED THROUGH CANALISING AGENCIES.  </a:t>
            </a:r>
          </a:p>
        </p:txBody>
      </p:sp>
      <p:pic>
        <p:nvPicPr>
          <p:cNvPr id="12290" name="Picture 2" descr="Import and Export Licensing Procedures in India - India Briefing News">
            <a:extLst>
              <a:ext uri="{FF2B5EF4-FFF2-40B4-BE49-F238E27FC236}">
                <a16:creationId xmlns:a16="http://schemas.microsoft.com/office/drawing/2014/main" id="{0C3CACED-C1CF-40C8-991C-A10B92B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629" y="217714"/>
            <a:ext cx="3824514" cy="291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13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CANALISED  ITEMS EXAMPLES</a:t>
            </a:r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NIGAR SEEDS , ONION, 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13314" name="Picture 2" descr="What Is Nyjer Seed?">
            <a:extLst>
              <a:ext uri="{FF2B5EF4-FFF2-40B4-BE49-F238E27FC236}">
                <a16:creationId xmlns:a16="http://schemas.microsoft.com/office/drawing/2014/main" id="{F8932E7E-B9E5-413F-8687-0E465C23E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5" y="3672114"/>
            <a:ext cx="3766456" cy="313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Niger seeds facts and health benefits">
            <a:extLst>
              <a:ext uri="{FF2B5EF4-FFF2-40B4-BE49-F238E27FC236}">
                <a16:creationId xmlns:a16="http://schemas.microsoft.com/office/drawing/2014/main" id="{7CB112F0-567F-485A-8856-109BCDB97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4" y="3672114"/>
            <a:ext cx="2873829" cy="313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The Business of The Onion: How America's Best Satirical News Source Makes  Money - The Atlantic">
            <a:extLst>
              <a:ext uri="{FF2B5EF4-FFF2-40B4-BE49-F238E27FC236}">
                <a16:creationId xmlns:a16="http://schemas.microsoft.com/office/drawing/2014/main" id="{48C61493-EF80-429A-856D-E12A585DB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85" y="3570514"/>
            <a:ext cx="3643085" cy="303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CANALISED  ITEMS EXAMPLES</a:t>
            </a:r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sz="3200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PETROLEUM PRODUCTS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14338" name="Picture 2" descr="Petroleum products पेट्रोलियम पदार्थों पर टैक्स से महंगाई.. sachkahoon.com">
            <a:extLst>
              <a:ext uri="{FF2B5EF4-FFF2-40B4-BE49-F238E27FC236}">
                <a16:creationId xmlns:a16="http://schemas.microsoft.com/office/drawing/2014/main" id="{C8866A57-EBEE-48C6-A6A3-D92B3244B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9" y="3672114"/>
            <a:ext cx="3693888" cy="293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Petrochem - Petroleum Products Exporter from Navi Mumbai">
            <a:extLst>
              <a:ext uri="{FF2B5EF4-FFF2-40B4-BE49-F238E27FC236}">
                <a16:creationId xmlns:a16="http://schemas.microsoft.com/office/drawing/2014/main" id="{C9F10C90-A51B-4F0D-9C36-C6FD4254C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629" y="3802743"/>
            <a:ext cx="3062514" cy="280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15 Great Vaseline Uses for Skin - Is Petroleum Jelly Good For Your Face?">
            <a:extLst>
              <a:ext uri="{FF2B5EF4-FFF2-40B4-BE49-F238E27FC236}">
                <a16:creationId xmlns:a16="http://schemas.microsoft.com/office/drawing/2014/main" id="{03B69FCA-36A9-4BEF-AA82-4D7123AEC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885" y="3802743"/>
            <a:ext cx="4085772" cy="271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083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CANALISED  ITEMS EXAMPLES</a:t>
            </a:r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sz="3200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MICA WASTE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15362" name="Picture 2" descr="Mica Waste in Garg Petroleum , Bhilwara , Glaze Mining Private Limited |  ID: 10530021062">
            <a:extLst>
              <a:ext uri="{FF2B5EF4-FFF2-40B4-BE49-F238E27FC236}">
                <a16:creationId xmlns:a16="http://schemas.microsoft.com/office/drawing/2014/main" id="{10E3907C-A499-4A51-BE97-563749723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9" y="3875313"/>
            <a:ext cx="3701141" cy="272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mica muscavite, -DMC- SARL -JUMOREGlobal">
            <a:extLst>
              <a:ext uri="{FF2B5EF4-FFF2-40B4-BE49-F238E27FC236}">
                <a16:creationId xmlns:a16="http://schemas.microsoft.com/office/drawing/2014/main" id="{9099F5DF-38E7-455B-8566-A8B8C03E3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314" y="3875313"/>
            <a:ext cx="3338286" cy="264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The Jai Mica Supply Co. Pvt. Ltd., Esplanade - Mica Exporters in Kolkata -  Justdial">
            <a:extLst>
              <a:ext uri="{FF2B5EF4-FFF2-40B4-BE49-F238E27FC236}">
                <a16:creationId xmlns:a16="http://schemas.microsoft.com/office/drawing/2014/main" id="{55D0D125-7302-467A-929C-A15A79822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944" y="3875312"/>
            <a:ext cx="3904342" cy="264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893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16513" y="-662461"/>
            <a:ext cx="22384362" cy="3428014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Best 70] Thank You Message For Birthday Wishes in Hindi 2020 Marathi">
            <a:extLst>
              <a:ext uri="{FF2B5EF4-FFF2-40B4-BE49-F238E27FC236}">
                <a16:creationId xmlns:a16="http://schemas.microsoft.com/office/drawing/2014/main" id="{02ED121E-9B99-4D8D-99AA-AB8EB36D1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66" y="570586"/>
            <a:ext cx="7291668" cy="550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416966"/>
            <a:ext cx="11321143" cy="148440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NEGATIVE LIST OF EXPORT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765545"/>
            <a:ext cx="12472599" cy="163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Negative Title Stock Illustrations – 629 Negative Title Stock  Illustrations, Vectors &amp; Clipart - Dreamstime">
            <a:extLst>
              <a:ext uri="{FF2B5EF4-FFF2-40B4-BE49-F238E27FC236}">
                <a16:creationId xmlns:a16="http://schemas.microsoft.com/office/drawing/2014/main" id="{649FB5A5-9E04-416A-8D94-2BF14E9D7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87" y="1676400"/>
            <a:ext cx="8730342" cy="463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5" y="373423"/>
            <a:ext cx="6016171" cy="1484405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PROHIBITED ITEMS</a:t>
            </a:r>
            <a:endParaRPr lang="en-IN" b="1" dirty="0"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B3577E-CDCE-4858-92DD-67B79C13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029" y="3229428"/>
            <a:ext cx="9661297" cy="157480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C000"/>
                </a:solidFill>
                <a:latin typeface="Arial Black" panose="020B0A04020102020204" pitchFamily="34" charset="0"/>
              </a:rPr>
              <a:t>PROHIBITED ITEMS ARE THOSE ITEMS WHICH ARE TOTALLY BANNED FOR EXPORTS </a:t>
            </a:r>
          </a:p>
        </p:txBody>
      </p:sp>
      <p:pic>
        <p:nvPicPr>
          <p:cNvPr id="6" name="Picture 2" descr="Prohibited Items to Ship Internationally from India • ShoppRe.com">
            <a:extLst>
              <a:ext uri="{FF2B5EF4-FFF2-40B4-BE49-F238E27FC236}">
                <a16:creationId xmlns:a16="http://schemas.microsoft.com/office/drawing/2014/main" id="{D8C39F83-ED94-4AFC-AB9E-DDAA38CAB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857" y="156712"/>
            <a:ext cx="3345542" cy="211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5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4" y="373423"/>
            <a:ext cx="10769599" cy="1484405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PROHIBITED ITEMS EXAMPLES  </a:t>
            </a:r>
            <a:endParaRPr lang="en-IN" b="1" dirty="0"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B3577E-CDCE-4858-92DD-67B79C13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" y="769257"/>
            <a:ext cx="11357429" cy="1966686"/>
          </a:xfrm>
        </p:spPr>
        <p:txBody>
          <a:bodyPr>
            <a:normAutofit/>
          </a:bodyPr>
          <a:lstStyle/>
          <a:p>
            <a:pPr lvl="8"/>
            <a:r>
              <a:rPr lang="en-IN" sz="2200" dirty="0">
                <a:solidFill>
                  <a:srgbClr val="FFC000"/>
                </a:solidFill>
                <a:latin typeface="Arial Black" panose="020B0A04020102020204" pitchFamily="34" charset="0"/>
              </a:rPr>
              <a:t>WILD ANIMALS </a:t>
            </a:r>
          </a:p>
        </p:txBody>
      </p:sp>
      <p:pic>
        <p:nvPicPr>
          <p:cNvPr id="3074" name="Picture 2" descr="Fair Game? Improving the well-being of South African wildlife Review of the  legal and practical regulation of the welfare of wild animals in South  Africa, 2018 - Conservation Action Trust">
            <a:extLst>
              <a:ext uri="{FF2B5EF4-FFF2-40B4-BE49-F238E27FC236}">
                <a16:creationId xmlns:a16="http://schemas.microsoft.com/office/drawing/2014/main" id="{3426A5FC-9914-4481-97B5-97B94E24C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285" y="3127861"/>
            <a:ext cx="4071257" cy="351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now Before You Go - Phoenix Zoo">
            <a:extLst>
              <a:ext uri="{FF2B5EF4-FFF2-40B4-BE49-F238E27FC236}">
                <a16:creationId xmlns:a16="http://schemas.microsoft.com/office/drawing/2014/main" id="{C0C898E3-D7F1-4C58-BDAF-EDA887C84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429" y="3214914"/>
            <a:ext cx="3587296" cy="343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Our policies | The Humane Society of the United States">
            <a:extLst>
              <a:ext uri="{FF2B5EF4-FFF2-40B4-BE49-F238E27FC236}">
                <a16:creationId xmlns:a16="http://schemas.microsoft.com/office/drawing/2014/main" id="{80CB8802-A431-428C-B9DF-8C03FAA1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14914"/>
            <a:ext cx="3048000" cy="351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99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4" y="373423"/>
            <a:ext cx="10769599" cy="1484405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PROHIBITED ITEMS EXAMPLES  </a:t>
            </a:r>
            <a:endParaRPr lang="en-IN" b="1" dirty="0"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B3577E-CDCE-4858-92DD-67B79C13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" y="769257"/>
            <a:ext cx="10508343" cy="1966686"/>
          </a:xfrm>
        </p:spPr>
        <p:txBody>
          <a:bodyPr>
            <a:normAutofit/>
          </a:bodyPr>
          <a:lstStyle/>
          <a:p>
            <a:pPr lvl="8"/>
            <a:r>
              <a:rPr lang="en-IN" sz="2200" dirty="0">
                <a:solidFill>
                  <a:srgbClr val="FFC000"/>
                </a:solidFill>
                <a:latin typeface="Arial Black" panose="020B0A04020102020204" pitchFamily="34" charset="0"/>
              </a:rPr>
              <a:t>RED SANDAL WOOD </a:t>
            </a:r>
          </a:p>
        </p:txBody>
      </p:sp>
      <p:pic>
        <p:nvPicPr>
          <p:cNvPr id="4098" name="Picture 2" descr="Chandan Or Red Sandalwood Piece Isolated On White Baclground. Stock Photo,  Picture And Royalty Free Image. Image 119779602.">
            <a:extLst>
              <a:ext uri="{FF2B5EF4-FFF2-40B4-BE49-F238E27FC236}">
                <a16:creationId xmlns:a16="http://schemas.microsoft.com/office/drawing/2014/main" id="{3AD2F7CB-5256-4E9D-AA7B-0F4615CA8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57" y="2866572"/>
            <a:ext cx="3338286" cy="372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d Sandalwood Ganesha - Rudraksha Ratna">
            <a:extLst>
              <a:ext uri="{FF2B5EF4-FFF2-40B4-BE49-F238E27FC236}">
                <a16:creationId xmlns:a16="http://schemas.microsoft.com/office/drawing/2014/main" id="{86FF24C6-26F6-4BA1-81F6-91B6449F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314" y="2852057"/>
            <a:ext cx="4506685" cy="360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ow to Use Red Sandalwood to Get Fair and Glowing Skin">
            <a:extLst>
              <a:ext uri="{FF2B5EF4-FFF2-40B4-BE49-F238E27FC236}">
                <a16:creationId xmlns:a16="http://schemas.microsoft.com/office/drawing/2014/main" id="{E91DF375-913B-4622-9EE1-84CE0B8CA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17371"/>
            <a:ext cx="3338285" cy="36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4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484405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TALLOW/ FAT/ OIL OF ANIMAL ORIGIN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5122" name="Picture 2" descr="Refined Edible Beef Tallow And Crude Tallow Oil - Buy Beef Tallow Oil  Product on Alibaba.com">
            <a:extLst>
              <a:ext uri="{FF2B5EF4-FFF2-40B4-BE49-F238E27FC236}">
                <a16:creationId xmlns:a16="http://schemas.microsoft.com/office/drawing/2014/main" id="{EBF9BCFB-5162-45B5-948C-B7A25AC23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1" y="2873827"/>
            <a:ext cx="3425373" cy="372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iquid Tallow Oil at Rs 40/kilogram | Tallow Oil | ID: 19635363688">
            <a:extLst>
              <a:ext uri="{FF2B5EF4-FFF2-40B4-BE49-F238E27FC236}">
                <a16:creationId xmlns:a16="http://schemas.microsoft.com/office/drawing/2014/main" id="{BFA1E0BD-5095-4107-982A-1D582B7F6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190" y="2989942"/>
            <a:ext cx="3425373" cy="360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ils and fats expert busts four anti-margarine myths">
            <a:extLst>
              <a:ext uri="{FF2B5EF4-FFF2-40B4-BE49-F238E27FC236}">
                <a16:creationId xmlns:a16="http://schemas.microsoft.com/office/drawing/2014/main" id="{422E7A78-0B60-4204-8F3A-897A2E038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009" y="3077029"/>
            <a:ext cx="3822247" cy="351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84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48440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CHEMICALS NOTIFIED BY DGFT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6146" name="Picture 2" descr="Export of sanitisers, all types of ventilators prohibited - Social News XYZ">
            <a:extLst>
              <a:ext uri="{FF2B5EF4-FFF2-40B4-BE49-F238E27FC236}">
                <a16:creationId xmlns:a16="http://schemas.microsoft.com/office/drawing/2014/main" id="{701DA4D5-CD36-4627-A583-B403B7D25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3185884"/>
            <a:ext cx="3026229" cy="350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Govt bans export of key malaria drug to deal with coronavirus outbreak |  Business Standard News">
            <a:extLst>
              <a:ext uri="{FF2B5EF4-FFF2-40B4-BE49-F238E27FC236}">
                <a16:creationId xmlns:a16="http://schemas.microsoft.com/office/drawing/2014/main" id="{2E72701B-38E6-4C9C-84F4-94C7D633E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915" y="3185883"/>
            <a:ext cx="3606574" cy="342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ompliance For Import/Export of Ammonium Nitrate">
            <a:extLst>
              <a:ext uri="{FF2B5EF4-FFF2-40B4-BE49-F238E27FC236}">
                <a16:creationId xmlns:a16="http://schemas.microsoft.com/office/drawing/2014/main" id="{358AC1C9-F99F-4872-BF51-590EFFFC8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943" y="3185882"/>
            <a:ext cx="3817257" cy="342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87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5" y="373423"/>
            <a:ext cx="6016171" cy="148440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RESTRICTED ITEMS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B3577E-CDCE-4858-92DD-67B79C13E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029" y="3229428"/>
            <a:ext cx="9661297" cy="157480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C000"/>
                </a:solidFill>
                <a:latin typeface="Arial Black" panose="020B0A04020102020204" pitchFamily="34" charset="0"/>
              </a:rPr>
              <a:t>RESTRICTED  ITEMS CAN BE IMPORTED OR EXPORTED WITH SPECIAL PERMISSION OR LICENCE FORM AUTHORITIES. </a:t>
            </a:r>
          </a:p>
        </p:txBody>
      </p:sp>
      <p:pic>
        <p:nvPicPr>
          <p:cNvPr id="7170" name="Picture 2" descr="Restricted Products on Amazon , First Sale Doctrine - YouTube">
            <a:extLst>
              <a:ext uri="{FF2B5EF4-FFF2-40B4-BE49-F238E27FC236}">
                <a16:creationId xmlns:a16="http://schemas.microsoft.com/office/drawing/2014/main" id="{4B4642E9-23DC-4A79-9F68-3668B93AB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232229"/>
            <a:ext cx="38608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629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587831"/>
            <a:ext cx="10769599" cy="178525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RESTRICTED ITEMS EXAMPLES</a:t>
            </a:r>
            <a:b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FFC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DEOILED GROUNDNUT CAKE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2118F-56C9-48A5-897D-92CEF25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22515"/>
            <a:ext cx="10281331" cy="429658"/>
          </a:xfrm>
        </p:spPr>
        <p:txBody>
          <a:bodyPr>
            <a:normAutofit fontScale="92500" lnSpcReduction="10000"/>
          </a:bodyPr>
          <a:lstStyle/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en-IN" dirty="0"/>
          </a:p>
        </p:txBody>
      </p:sp>
      <p:pic>
        <p:nvPicPr>
          <p:cNvPr id="8194" name="Picture 2" descr="Image result for Deoiled Groundnut Cake">
            <a:extLst>
              <a:ext uri="{FF2B5EF4-FFF2-40B4-BE49-F238E27FC236}">
                <a16:creationId xmlns:a16="http://schemas.microsoft.com/office/drawing/2014/main" id="{E4E07506-1876-451B-99BF-1CE382DF2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3548743"/>
            <a:ext cx="4107543" cy="313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mage result for Deoiled Groundnut Cake">
            <a:extLst>
              <a:ext uri="{FF2B5EF4-FFF2-40B4-BE49-F238E27FC236}">
                <a16:creationId xmlns:a16="http://schemas.microsoft.com/office/drawing/2014/main" id="{639350ED-E669-403B-879A-5B850E4BD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29" y="3672114"/>
            <a:ext cx="3403599" cy="30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Uganda Ground Nuts">
            <a:extLst>
              <a:ext uri="{FF2B5EF4-FFF2-40B4-BE49-F238E27FC236}">
                <a16:creationId xmlns:a16="http://schemas.microsoft.com/office/drawing/2014/main" id="{48B78130-679B-4347-A686-25C2CD34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44" y="3751943"/>
            <a:ext cx="3614058" cy="293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22936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682</TotalTime>
  <Words>149</Words>
  <Application>Microsoft Office PowerPoint</Application>
  <PresentationFormat>Widescreen</PresentationFormat>
  <Paragraphs>103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Black</vt:lpstr>
      <vt:lpstr>Calibri</vt:lpstr>
      <vt:lpstr>Century Gothic</vt:lpstr>
      <vt:lpstr>Times New Roman</vt:lpstr>
      <vt:lpstr>Wingdings 3</vt:lpstr>
      <vt:lpstr>Slice</vt:lpstr>
      <vt:lpstr> EXPORT MARKETING </vt:lpstr>
      <vt:lpstr>NEGATIVE LIST OF EXPORT </vt:lpstr>
      <vt:lpstr>PROHIBITED ITEMS</vt:lpstr>
      <vt:lpstr>PROHIBITED ITEMS EXAMPLES  </vt:lpstr>
      <vt:lpstr>PROHIBITED ITEMS EXAMPLES  </vt:lpstr>
      <vt:lpstr>TALLOW/ FAT/ OIL OF ANIMAL ORIGIN </vt:lpstr>
      <vt:lpstr>CHEMICALS NOTIFIED BY DGFT </vt:lpstr>
      <vt:lpstr>RESTRICTED ITEMS </vt:lpstr>
      <vt:lpstr>RESTRICTED ITEMS EXAMPLES DEOILED GROUNDNUT CAKE  </vt:lpstr>
      <vt:lpstr> FRESH AND FROZEN SILVER PPMFRET   </vt:lpstr>
      <vt:lpstr> FUR OF DOMESTIC ANIMAL</vt:lpstr>
      <vt:lpstr>FODDER </vt:lpstr>
      <vt:lpstr>The canalised items </vt:lpstr>
      <vt:lpstr>CANALISED  ITEMS EXAMPLES NIGAR SEEDS , ONION,   </vt:lpstr>
      <vt:lpstr>CANALISED  ITEMS EXAMPLES PETROLEUM PRODUCTS</vt:lpstr>
      <vt:lpstr>CANALISED  ITEMS EXAMPLES MICA WASTE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78</cp:revision>
  <dcterms:created xsi:type="dcterms:W3CDTF">2020-07-21T06:59:49Z</dcterms:created>
  <dcterms:modified xsi:type="dcterms:W3CDTF">2020-09-06T07:23:33Z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